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Hind"/>
      <p:regular r:id="rId29"/>
      <p:bold r:id="rId30"/>
    </p:embeddedFont>
    <p:embeddedFont>
      <p:font typeface="Helvetica Neue"/>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i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Hind-bold.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fb7549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fb7549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09b9dff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09b9df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117f5aea5_0_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117f5aea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fab591ae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fab591a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ab591ae4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fab591ae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fab591ae4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fab591a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fab591ae4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fab591a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fab591ae4_0_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fab591ae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14730d169_0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14730d16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of the day - what’s your favorite snack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1d8810817_0_4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1d8810817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15772ece4_0_0: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15772e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1d88108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1d88108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1d881081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1d881081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4a4036a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4a4036a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4a4036a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4a4036a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1d8810817_0_298: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1d881081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1d8810817_0_311: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1d881081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1d8810817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1d8810817_0_3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81d8810817_0_3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Arial"/>
              <a:buNone/>
            </a:pPr>
            <a:r>
              <a:t/>
            </a:r>
            <a:endParaRPr/>
          </a:p>
          <a:p>
            <a:pPr indent="0" lvl="2" marL="0" rtl="0" algn="l">
              <a:spcBef>
                <a:spcPts val="0"/>
              </a:spcBef>
              <a:spcAft>
                <a:spcPts val="0"/>
              </a:spcAft>
              <a:buClr>
                <a:srgbClr val="000000"/>
              </a:buClr>
              <a:buSzPts val="1400"/>
              <a:buFont typeface="Aria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Arial"/>
              <a:buNone/>
            </a:pPr>
            <a:r>
              <a:t/>
            </a:r>
            <a:endParaRPr/>
          </a:p>
          <a:p>
            <a:pPr indent="0" lvl="5" marL="0" rtl="0" algn="l">
              <a:spcBef>
                <a:spcPts val="0"/>
              </a:spcBef>
              <a:spcAft>
                <a:spcPts val="0"/>
              </a:spcAft>
              <a:buClr>
                <a:srgbClr val="000000"/>
              </a:buClr>
              <a:buSzPts val="1400"/>
              <a:buFont typeface="Aria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Arial"/>
              <a:buNone/>
            </a:pPr>
            <a:r>
              <a:t/>
            </a:r>
            <a:endParaRPr/>
          </a:p>
          <a:p>
            <a:pPr indent="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23e2aa7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23e2aa7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WCode Template"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810" y="205978"/>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1pPr>
            <a:lvl2pPr lvl="1"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Font typeface="Montserrat"/>
              <a:buNone/>
              <a:defRPr>
                <a:solidFill>
                  <a:schemeClr val="dk2"/>
                </a:solidFill>
                <a:latin typeface="Montserrat"/>
                <a:ea typeface="Montserrat"/>
                <a:cs typeface="Montserrat"/>
                <a:sym typeface="Montserrat"/>
              </a:defRPr>
            </a:lvl9pPr>
          </a:lstStyle>
          <a:p/>
        </p:txBody>
      </p:sp>
      <p:sp>
        <p:nvSpPr>
          <p:cNvPr id="52" name="Google Shape;52;p13"/>
          <p:cNvSpPr txBox="1"/>
          <p:nvPr>
            <p:ph idx="1" type="body"/>
          </p:nvPr>
        </p:nvSpPr>
        <p:spPr>
          <a:xfrm>
            <a:off x="430850" y="971550"/>
            <a:ext cx="8283600" cy="4261200"/>
          </a:xfrm>
          <a:prstGeom prst="rect">
            <a:avLst/>
          </a:prstGeom>
          <a:noFill/>
          <a:ln>
            <a:noFill/>
          </a:ln>
        </p:spPr>
        <p:txBody>
          <a:bodyPr anchorCtr="0" anchor="t" bIns="91425" lIns="91425" spcFirstLastPara="1" rIns="91425" wrap="square" tIns="91425">
            <a:noAutofit/>
          </a:bodyPr>
          <a:lstStyle>
            <a:lvl1pPr indent="-342900" lvl="0" marL="457200" rtl="0" algn="l">
              <a:spcBef>
                <a:spcPts val="700"/>
              </a:spcBef>
              <a:spcAft>
                <a:spcPts val="0"/>
              </a:spcAft>
              <a:buClr>
                <a:srgbClr val="252526"/>
              </a:buClr>
              <a:buSzPts val="1800"/>
              <a:buChar char="•"/>
              <a:defRPr sz="2800">
                <a:solidFill>
                  <a:srgbClr val="252526"/>
                </a:solidFill>
              </a:defRPr>
            </a:lvl1pPr>
            <a:lvl2pPr indent="-317500" lvl="1" marL="914400" rtl="0" algn="l">
              <a:spcBef>
                <a:spcPts val="1600"/>
              </a:spcBef>
              <a:spcAft>
                <a:spcPts val="0"/>
              </a:spcAft>
              <a:buClr>
                <a:srgbClr val="252526"/>
              </a:buClr>
              <a:buSzPts val="1400"/>
              <a:buChar char="–"/>
              <a:defRPr>
                <a:solidFill>
                  <a:srgbClr val="252526"/>
                </a:solidFill>
              </a:defRPr>
            </a:lvl2pPr>
            <a:lvl3pPr indent="-317500" lvl="2" marL="1371600" rtl="0" algn="l">
              <a:spcBef>
                <a:spcPts val="1600"/>
              </a:spcBef>
              <a:spcAft>
                <a:spcPts val="0"/>
              </a:spcAft>
              <a:buClr>
                <a:srgbClr val="252526"/>
              </a:buClr>
              <a:buSzPts val="1400"/>
              <a:buChar char="•"/>
              <a:defRPr>
                <a:solidFill>
                  <a:srgbClr val="252526"/>
                </a:solidFill>
              </a:defRPr>
            </a:lvl3pPr>
            <a:lvl4pPr indent="-317500" lvl="3" marL="1828800" rtl="0" algn="l">
              <a:spcBef>
                <a:spcPts val="1600"/>
              </a:spcBef>
              <a:spcAft>
                <a:spcPts val="0"/>
              </a:spcAft>
              <a:buClr>
                <a:srgbClr val="252526"/>
              </a:buClr>
              <a:buSzPts val="1400"/>
              <a:buChar char="–"/>
              <a:defRPr>
                <a:solidFill>
                  <a:srgbClr val="252526"/>
                </a:solidFill>
              </a:defRPr>
            </a:lvl4pPr>
            <a:lvl5pPr indent="-317500" lvl="4" marL="2286000" rtl="0" algn="l">
              <a:spcBef>
                <a:spcPts val="1600"/>
              </a:spcBef>
              <a:spcAft>
                <a:spcPts val="0"/>
              </a:spcAft>
              <a:buClr>
                <a:srgbClr val="252526"/>
              </a:buClr>
              <a:buSzPts val="1400"/>
              <a:buChar char="»"/>
              <a:defRPr>
                <a:solidFill>
                  <a:srgbClr val="252526"/>
                </a:solidFill>
              </a:defRPr>
            </a:lvl5pPr>
            <a:lvl6pPr indent="-317500" lvl="5" marL="2743200" rtl="0" algn="l">
              <a:spcBef>
                <a:spcPts val="1600"/>
              </a:spcBef>
              <a:spcAft>
                <a:spcPts val="0"/>
              </a:spcAft>
              <a:buClr>
                <a:srgbClr val="252526"/>
              </a:buClr>
              <a:buSzPts val="1400"/>
              <a:buChar char="•"/>
              <a:defRPr>
                <a:solidFill>
                  <a:srgbClr val="252526"/>
                </a:solidFill>
              </a:defRPr>
            </a:lvl6pPr>
            <a:lvl7pPr indent="-317500" lvl="6" marL="3200400" rtl="0" algn="l">
              <a:spcBef>
                <a:spcPts val="1600"/>
              </a:spcBef>
              <a:spcAft>
                <a:spcPts val="0"/>
              </a:spcAft>
              <a:buClr>
                <a:srgbClr val="252526"/>
              </a:buClr>
              <a:buSzPts val="1400"/>
              <a:buChar char="•"/>
              <a:defRPr>
                <a:solidFill>
                  <a:srgbClr val="252526"/>
                </a:solidFill>
              </a:defRPr>
            </a:lvl7pPr>
            <a:lvl8pPr indent="-317500" lvl="7" marL="3657600" rtl="0" algn="l">
              <a:spcBef>
                <a:spcPts val="1600"/>
              </a:spcBef>
              <a:spcAft>
                <a:spcPts val="0"/>
              </a:spcAft>
              <a:buClr>
                <a:srgbClr val="252526"/>
              </a:buClr>
              <a:buSzPts val="1400"/>
              <a:buChar char="•"/>
              <a:defRPr>
                <a:solidFill>
                  <a:srgbClr val="252526"/>
                </a:solidFill>
              </a:defRPr>
            </a:lvl8pPr>
            <a:lvl9pPr indent="-317500" lvl="8" marL="4114800" rtl="0" algn="l">
              <a:spcBef>
                <a:spcPts val="1600"/>
              </a:spcBef>
              <a:spcAft>
                <a:spcPts val="1600"/>
              </a:spcAft>
              <a:buClr>
                <a:srgbClr val="252526"/>
              </a:buClr>
              <a:buSzPts val="1400"/>
              <a:buChar char="•"/>
              <a:defRPr>
                <a:solidFill>
                  <a:srgbClr val="252526"/>
                </a:solidFil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linkedin.com/in/bushraalmazlou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drive.google.com/file/d/1QEjY0N1zPAtN9aWO6OSEuBxAmUFdl36c/view" TargetMode="External"/><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siggraph.org/"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github.com/WomenWhoCode/WWCodePython" TargetMode="External"/><Relationship Id="rId4" Type="http://schemas.openxmlformats.org/officeDocument/2006/relationships/hyperlink" Target="mailto:jessica.koubi@gmail.com" TargetMode="External"/><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github.com/WomenWhoCode/guidelines-resources/blob/master/code_of_conduct.md" TargetMode="External"/><Relationship Id="rId5" Type="http://schemas.openxmlformats.org/officeDocument/2006/relationships/hyperlink" Target="http://www.womenwhocode.com/codeofcondu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omenwhocode.com/jobs" TargetMode="External"/><Relationship Id="rId4" Type="http://schemas.openxmlformats.org/officeDocument/2006/relationships/hyperlink" Target="http://www.womenwhocode.com/resources" TargetMode="External"/><Relationship Id="rId5" Type="http://schemas.openxmlformats.org/officeDocument/2006/relationships/image" Target="../media/image5.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linkedin.com/in/jessicakoubi/" TargetMode="External"/><Relationship Id="rId5" Type="http://schemas.openxmlformats.org/officeDocument/2006/relationships/hyperlink" Target="https://www.linkedin.com/in/jessicakoub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93050" y="3509700"/>
            <a:ext cx="8319600" cy="1093200"/>
          </a:xfrm>
          <a:prstGeom prst="rect">
            <a:avLst/>
          </a:prstGeom>
          <a:solidFill>
            <a:srgbClr val="F3F3F3"/>
          </a:solidFill>
          <a:ln>
            <a:noFill/>
          </a:ln>
          <a:effectLst>
            <a:outerShdw blurRad="57150" rotWithShape="0" algn="bl" dir="5400000" dist="19050">
              <a:srgbClr val="D0E0E3">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7A7C"/>
                </a:solidFill>
                <a:latin typeface="Montserrat"/>
                <a:ea typeface="Montserrat"/>
                <a:cs typeface="Montserrat"/>
                <a:sym typeface="Montserrat"/>
              </a:rPr>
              <a:t>May the Pipeline be with you</a:t>
            </a:r>
            <a:endParaRPr sz="3000">
              <a:solidFill>
                <a:srgbClr val="077A7C"/>
              </a:solidFill>
              <a:latin typeface="Montserrat"/>
              <a:ea typeface="Montserrat"/>
              <a:cs typeface="Montserrat"/>
              <a:sym typeface="Montserrat"/>
            </a:endParaRPr>
          </a:p>
          <a:p>
            <a:pPr indent="0" lvl="0" marL="0" rtl="0" algn="ctr">
              <a:spcBef>
                <a:spcPts val="0"/>
              </a:spcBef>
              <a:spcAft>
                <a:spcPts val="0"/>
              </a:spcAft>
              <a:buNone/>
            </a:pPr>
            <a:r>
              <a:rPr lang="en" sz="2300">
                <a:solidFill>
                  <a:srgbClr val="077A7C"/>
                </a:solidFill>
                <a:latin typeface="Montserrat"/>
                <a:ea typeface="Montserrat"/>
                <a:cs typeface="Montserrat"/>
                <a:sym typeface="Montserrat"/>
              </a:rPr>
              <a:t>coding for </a:t>
            </a:r>
            <a:r>
              <a:rPr lang="en" sz="2300">
                <a:solidFill>
                  <a:srgbClr val="077A7C"/>
                </a:solidFill>
                <a:latin typeface="Montserrat"/>
                <a:ea typeface="Montserrat"/>
                <a:cs typeface="Montserrat"/>
                <a:sym typeface="Montserrat"/>
              </a:rPr>
              <a:t>the movie industry</a:t>
            </a:r>
            <a:endParaRPr sz="2300">
              <a:solidFill>
                <a:srgbClr val="077A7C"/>
              </a:solidFill>
              <a:latin typeface="Montserrat"/>
              <a:ea typeface="Montserrat"/>
              <a:cs typeface="Montserrat"/>
              <a:sym typeface="Montserrat"/>
            </a:endParaRPr>
          </a:p>
        </p:txBody>
      </p:sp>
      <p:pic>
        <p:nvPicPr>
          <p:cNvPr id="61" name="Google Shape;61;p14"/>
          <p:cNvPicPr preferRelativeResize="0"/>
          <p:nvPr/>
        </p:nvPicPr>
        <p:blipFill>
          <a:blip r:embed="rId3">
            <a:alphaModFix/>
          </a:blip>
          <a:stretch>
            <a:fillRect/>
          </a:stretch>
        </p:blipFill>
        <p:spPr>
          <a:xfrm>
            <a:off x="3119200" y="270500"/>
            <a:ext cx="2905600" cy="289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Bushra </a:t>
            </a:r>
            <a:endParaRPr/>
          </a:p>
        </p:txBody>
      </p:sp>
      <p:sp>
        <p:nvSpPr>
          <p:cNvPr id="129" name="Google Shape;129;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I’m also a</a:t>
            </a:r>
            <a:endParaRPr/>
          </a:p>
          <a:p>
            <a:pPr indent="0" lvl="0" marL="0" rtl="0" algn="ctr">
              <a:spcBef>
                <a:spcPts val="0"/>
              </a:spcBef>
              <a:spcAft>
                <a:spcPts val="0"/>
              </a:spcAft>
              <a:buNone/>
            </a:pPr>
            <a:r>
              <a:rPr lang="en"/>
              <a:t>Pipeline Technical Director</a:t>
            </a:r>
            <a:endParaRPr/>
          </a:p>
        </p:txBody>
      </p:sp>
      <p:pic>
        <p:nvPicPr>
          <p:cNvPr id="130" name="Google Shape;130;p23"/>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31" name="Google Shape;131;p23"/>
          <p:cNvSpPr txBox="1"/>
          <p:nvPr/>
        </p:nvSpPr>
        <p:spPr>
          <a:xfrm>
            <a:off x="0" y="42396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accent5"/>
                </a:solidFill>
                <a:latin typeface="Montserrat"/>
                <a:ea typeface="Montserrat"/>
                <a:cs typeface="Montserrat"/>
                <a:sym typeface="Montserrat"/>
                <a:hlinkClick r:id="rId4">
                  <a:extLst>
                    <a:ext uri="{A12FA001-AC4F-418D-AE19-62706E023703}">
                      <ahyp:hlinkClr val="tx"/>
                    </a:ext>
                  </a:extLst>
                </a:hlinkClick>
              </a:rPr>
              <a:t>linkedin.com/in/bushraalmazloum</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Font typeface="Montserrat"/>
              <a:buChar char="●"/>
            </a:pPr>
            <a:r>
              <a:rPr lang="en" sz="2100">
                <a:latin typeface="Montserrat"/>
                <a:ea typeface="Montserrat"/>
                <a:cs typeface="Montserrat"/>
                <a:sym typeface="Montserrat"/>
              </a:rPr>
              <a:t>Come from an art background and self-taught developer.</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Started working as a Pipeline TD in 2010.</a:t>
            </a:r>
            <a:endParaRPr sz="2100">
              <a:latin typeface="Montserrat"/>
              <a:ea typeface="Montserrat"/>
              <a:cs typeface="Montserrat"/>
              <a:sym typeface="Montserrat"/>
            </a:endParaRPr>
          </a:p>
          <a:p>
            <a:pPr indent="-361950" lvl="0" marL="457200" rtl="0" algn="l">
              <a:spcBef>
                <a:spcPts val="0"/>
              </a:spcBef>
              <a:spcAft>
                <a:spcPts val="0"/>
              </a:spcAft>
              <a:buClr>
                <a:srgbClr val="000000"/>
              </a:buClr>
              <a:buSzPts val="2100"/>
              <a:buFont typeface="Montserrat"/>
              <a:buChar char="●"/>
            </a:pPr>
            <a:r>
              <a:rPr lang="en" sz="2100">
                <a:solidFill>
                  <a:srgbClr val="000000"/>
                </a:solidFill>
                <a:latin typeface="Montserrat"/>
                <a:ea typeface="Montserrat"/>
                <a:cs typeface="Montserrat"/>
                <a:sym typeface="Montserrat"/>
              </a:rPr>
              <a:t>Worked on 40+ movies</a:t>
            </a:r>
            <a:r>
              <a:rPr lang="en" sz="2100">
                <a:solidFill>
                  <a:srgbClr val="000000"/>
                </a:solidFill>
                <a:latin typeface="Montserrat"/>
                <a:ea typeface="Montserrat"/>
                <a:cs typeface="Montserrat"/>
                <a:sym typeface="Montserrat"/>
              </a:rPr>
              <a:t> and </a:t>
            </a:r>
            <a:r>
              <a:rPr lang="en" sz="2100">
                <a:solidFill>
                  <a:srgbClr val="000000"/>
                </a:solidFill>
                <a:latin typeface="Montserrat"/>
                <a:ea typeface="Montserrat"/>
                <a:cs typeface="Montserrat"/>
                <a:sym typeface="Montserrat"/>
              </a:rPr>
              <a:t>TV shows</a:t>
            </a:r>
            <a:r>
              <a:rPr lang="en" sz="2100">
                <a:solidFill>
                  <a:srgbClr val="000000"/>
                </a:solidFill>
                <a:latin typeface="Montserrat"/>
                <a:ea typeface="Montserrat"/>
                <a:cs typeface="Montserrat"/>
                <a:sym typeface="Montserrat"/>
              </a:rPr>
              <a:t>.</a:t>
            </a:r>
            <a:endParaRPr sz="2100">
              <a:solidFill>
                <a:srgbClr val="000000"/>
              </a:solidFill>
              <a:latin typeface="Montserrat"/>
              <a:ea typeface="Montserrat"/>
              <a:cs typeface="Montserrat"/>
              <a:sym typeface="Montserrat"/>
            </a:endParaRPr>
          </a:p>
        </p:txBody>
      </p:sp>
      <p:sp>
        <p:nvSpPr>
          <p:cNvPr id="137" name="Google Shape;137;p24"/>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Some bytes about me</a:t>
            </a:r>
            <a:endParaRPr sz="3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3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500">
              <a:solidFill>
                <a:srgbClr val="007A7C"/>
              </a:solidFill>
              <a:latin typeface="Montserrat"/>
              <a:ea typeface="Montserrat"/>
              <a:cs typeface="Montserrat"/>
              <a:sym typeface="Montserrat"/>
            </a:endParaRPr>
          </a:p>
        </p:txBody>
      </p:sp>
      <p:pic>
        <p:nvPicPr>
          <p:cNvPr id="138" name="Google Shape;138;p24"/>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39" name="Google Shape;139;p24"/>
          <p:cNvPicPr preferRelativeResize="0"/>
          <p:nvPr/>
        </p:nvPicPr>
        <p:blipFill>
          <a:blip r:embed="rId4">
            <a:alphaModFix/>
          </a:blip>
          <a:stretch>
            <a:fillRect/>
          </a:stretch>
        </p:blipFill>
        <p:spPr>
          <a:xfrm>
            <a:off x="0" y="2997250"/>
            <a:ext cx="9144003" cy="977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Ensure the smooth running of tools and workflows.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Develop new tools.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Work closely with the R&amp;D department and </a:t>
            </a:r>
            <a:r>
              <a:rPr lang="en" sz="2100">
                <a:latin typeface="Montserrat"/>
                <a:ea typeface="Montserrat"/>
                <a:cs typeface="Montserrat"/>
                <a:sym typeface="Montserrat"/>
              </a:rPr>
              <a:t>artists</a:t>
            </a:r>
            <a:r>
              <a:rPr lang="en" sz="2100">
                <a:latin typeface="Montserrat"/>
                <a:ea typeface="Montserrat"/>
                <a:cs typeface="Montserrat"/>
                <a:sym typeface="Montserrat"/>
              </a:rPr>
              <a:t>.</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Handle data pipelines.</a:t>
            </a:r>
            <a:endParaRPr sz="2100">
              <a:latin typeface="Montserrat"/>
              <a:ea typeface="Montserrat"/>
              <a:cs typeface="Montserrat"/>
              <a:sym typeface="Montserrat"/>
            </a:endParaRPr>
          </a:p>
          <a:p>
            <a:pPr indent="-361950" lvl="0" marL="457200" rtl="0" algn="l">
              <a:spcBef>
                <a:spcPts val="0"/>
              </a:spcBef>
              <a:spcAft>
                <a:spcPts val="0"/>
              </a:spcAft>
              <a:buClr>
                <a:srgbClr val="000000"/>
              </a:buClr>
              <a:buSzPts val="2100"/>
              <a:buFont typeface="Montserrat"/>
              <a:buChar char="●"/>
            </a:pPr>
            <a:r>
              <a:rPr lang="en" sz="2100">
                <a:solidFill>
                  <a:srgbClr val="000000"/>
                </a:solidFill>
                <a:latin typeface="Montserrat"/>
                <a:ea typeface="Montserrat"/>
                <a:cs typeface="Montserrat"/>
                <a:sym typeface="Montserrat"/>
              </a:rPr>
              <a:t>Provide technical support and advice for artists.</a:t>
            </a:r>
            <a:endParaRPr sz="2100">
              <a:solidFill>
                <a:srgbClr val="000000"/>
              </a:solidFill>
              <a:latin typeface="Montserrat"/>
              <a:ea typeface="Montserrat"/>
              <a:cs typeface="Montserrat"/>
              <a:sym typeface="Montserrat"/>
            </a:endParaRPr>
          </a:p>
        </p:txBody>
      </p:sp>
      <p:sp>
        <p:nvSpPr>
          <p:cNvPr id="145" name="Google Shape;145;p25"/>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What does a Pipeline TD do?</a:t>
            </a:r>
            <a:endParaRPr b="1" sz="2500">
              <a:solidFill>
                <a:srgbClr val="007A7C"/>
              </a:solidFill>
              <a:latin typeface="Montserrat"/>
              <a:ea typeface="Montserrat"/>
              <a:cs typeface="Montserrat"/>
              <a:sym typeface="Montserrat"/>
            </a:endParaRPr>
          </a:p>
        </p:txBody>
      </p:sp>
      <p:pic>
        <p:nvPicPr>
          <p:cNvPr id="146" name="Google Shape;146;p25"/>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Font typeface="Montserrat"/>
              <a:buChar char="●"/>
            </a:pPr>
            <a:r>
              <a:rPr lang="en" sz="2100">
                <a:latin typeface="Montserrat"/>
                <a:ea typeface="Montserrat"/>
                <a:cs typeface="Montserrat"/>
                <a:sym typeface="Montserrat"/>
              </a:rPr>
              <a:t>2 types of background:</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Artists who code.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Software engineers who like </a:t>
            </a:r>
            <a:r>
              <a:rPr lang="en" sz="2100">
                <a:latin typeface="Montserrat"/>
                <a:ea typeface="Montserrat"/>
                <a:cs typeface="Montserrat"/>
                <a:sym typeface="Montserrat"/>
              </a:rPr>
              <a:t>computer graphics (3D and/or 2D).</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People who like puzzle solving and being close to the users.</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Teapots enthusiasts.</a:t>
            </a:r>
            <a:endParaRPr sz="2100">
              <a:latin typeface="Montserrat"/>
              <a:ea typeface="Montserrat"/>
              <a:cs typeface="Montserrat"/>
              <a:sym typeface="Montserrat"/>
            </a:endParaRPr>
          </a:p>
          <a:p>
            <a:pPr indent="0" lvl="0" marL="457200" rtl="0" algn="l">
              <a:spcBef>
                <a:spcPts val="0"/>
              </a:spcBef>
              <a:spcAft>
                <a:spcPts val="0"/>
              </a:spcAft>
              <a:buNone/>
            </a:pPr>
            <a:r>
              <a:t/>
            </a:r>
            <a:endParaRPr sz="2400">
              <a:latin typeface="Montserrat"/>
              <a:ea typeface="Montserrat"/>
              <a:cs typeface="Montserrat"/>
              <a:sym typeface="Montserrat"/>
            </a:endParaRPr>
          </a:p>
        </p:txBody>
      </p:sp>
      <p:sp>
        <p:nvSpPr>
          <p:cNvPr id="152" name="Google Shape;152;p26"/>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Who work as a Pipeline TD ?</a:t>
            </a:r>
            <a:endParaRPr b="1" sz="2500">
              <a:solidFill>
                <a:srgbClr val="007A7C"/>
              </a:solidFill>
              <a:latin typeface="Montserrat"/>
              <a:ea typeface="Montserrat"/>
              <a:cs typeface="Montserrat"/>
              <a:sym typeface="Montserrat"/>
            </a:endParaRPr>
          </a:p>
        </p:txBody>
      </p:sp>
      <p:pic>
        <p:nvPicPr>
          <p:cNvPr id="153" name="Google Shape;153;p26"/>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ctrTitle"/>
          </p:nvPr>
        </p:nvSpPr>
        <p:spPr>
          <a:xfrm>
            <a:off x="392250" y="1054400"/>
            <a:ext cx="75924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Specialities by departments:</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Core</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Assets (modeling, rigging, texturing, ...)</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Shots (animation, lighting/rendering, compositing, FX, CFX, ...)</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Specialities by interests/skills:</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Algorithms implementation</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Tools and data pipelines</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Support</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Specialities are often mixed and depends on the studio size.</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p:txBody>
      </p:sp>
      <p:sp>
        <p:nvSpPr>
          <p:cNvPr id="159" name="Google Shape;159;p27"/>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Various specialities</a:t>
            </a:r>
            <a:endParaRPr b="1" sz="2500">
              <a:solidFill>
                <a:srgbClr val="007A7C"/>
              </a:solidFill>
              <a:latin typeface="Montserrat"/>
              <a:ea typeface="Montserrat"/>
              <a:cs typeface="Montserrat"/>
              <a:sym typeface="Montserrat"/>
            </a:endParaRPr>
          </a:p>
        </p:txBody>
      </p:sp>
      <p:pic>
        <p:nvPicPr>
          <p:cNvPr id="160" name="Google Shape;160;p27"/>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Case Study : Avengers Infinity War</a:t>
            </a:r>
            <a:endParaRPr b="1" sz="2500">
              <a:solidFill>
                <a:srgbClr val="007A7C"/>
              </a:solidFill>
              <a:latin typeface="Montserrat"/>
              <a:ea typeface="Montserrat"/>
              <a:cs typeface="Montserrat"/>
              <a:sym typeface="Montserrat"/>
            </a:endParaRPr>
          </a:p>
        </p:txBody>
      </p:sp>
      <p:pic>
        <p:nvPicPr>
          <p:cNvPr id="166" name="Google Shape;166;p28"/>
          <p:cNvPicPr preferRelativeResize="0"/>
          <p:nvPr/>
        </p:nvPicPr>
        <p:blipFill>
          <a:blip r:embed="rId3">
            <a:alphaModFix/>
          </a:blip>
          <a:stretch>
            <a:fillRect/>
          </a:stretch>
        </p:blipFill>
        <p:spPr>
          <a:xfrm>
            <a:off x="8118674" y="4486100"/>
            <a:ext cx="768412" cy="373331"/>
          </a:xfrm>
          <a:prstGeom prst="rect">
            <a:avLst/>
          </a:prstGeom>
          <a:noFill/>
          <a:ln>
            <a:noFill/>
          </a:ln>
        </p:spPr>
      </p:pic>
      <p:pic>
        <p:nvPicPr>
          <p:cNvPr id="167" name="Google Shape;167;p28" title="Avengers Infinity War VFX Breakdown Digital Domain.mp4">
            <a:hlinkClick r:id="rId4"/>
          </p:cNvPr>
          <p:cNvPicPr preferRelativeResize="0"/>
          <p:nvPr/>
        </p:nvPicPr>
        <p:blipFill>
          <a:blip r:embed="rId5">
            <a:alphaModFix/>
          </a:blip>
          <a:stretch>
            <a:fillRect/>
          </a:stretch>
        </p:blipFill>
        <p:spPr>
          <a:xfrm>
            <a:off x="1546325" y="945150"/>
            <a:ext cx="5420324" cy="406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Masquerade: Machine learning-based facial capture system.</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SMEAT: Muscle and skin simulation software.</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AnimViz: GPU-based shot pre-visualization system.</a:t>
            </a:r>
            <a:endParaRPr sz="2100">
              <a:latin typeface="Montserrat"/>
              <a:ea typeface="Montserrat"/>
              <a:cs typeface="Montserrat"/>
              <a:sym typeface="Montserrat"/>
            </a:endParaRPr>
          </a:p>
        </p:txBody>
      </p:sp>
      <p:sp>
        <p:nvSpPr>
          <p:cNvPr id="173" name="Google Shape;173;p29"/>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Case Study : Avengers Infinity War</a:t>
            </a:r>
            <a:endParaRPr sz="3000">
              <a:solidFill>
                <a:schemeClr val="lt1"/>
              </a:solidFill>
              <a:latin typeface="Montserrat"/>
              <a:ea typeface="Montserrat"/>
              <a:cs typeface="Montserrat"/>
              <a:sym typeface="Montserrat"/>
            </a:endParaRPr>
          </a:p>
        </p:txBody>
      </p:sp>
      <p:pic>
        <p:nvPicPr>
          <p:cNvPr id="174" name="Google Shape;174;p29"/>
          <p:cNvPicPr preferRelativeResize="0"/>
          <p:nvPr/>
        </p:nvPicPr>
        <p:blipFill>
          <a:blip r:embed="rId3">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ctrTitle"/>
          </p:nvPr>
        </p:nvSpPr>
        <p:spPr>
          <a:xfrm>
            <a:off x="392250" y="1054400"/>
            <a:ext cx="8140800" cy="366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Checkout SIGGRAPH at </a:t>
            </a:r>
            <a:r>
              <a:rPr lang="en" sz="2100" u="sng">
                <a:solidFill>
                  <a:schemeClr val="accent5"/>
                </a:solidFill>
                <a:latin typeface="Montserrat"/>
                <a:ea typeface="Montserrat"/>
                <a:cs typeface="Montserrat"/>
                <a:sym typeface="Montserrat"/>
                <a:hlinkClick r:id="rId3">
                  <a:extLst>
                    <a:ext uri="{A12FA001-AC4F-418D-AE19-62706E023703}">
                      <ahyp:hlinkClr val="tx"/>
                    </a:ext>
                  </a:extLst>
                </a:hlinkClick>
              </a:rPr>
              <a:t>siggraph.org</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Open source initiatives (OpenEXR, Qt.py, OpenSubdiv, …)</a:t>
            </a:r>
            <a:endParaRPr sz="2100">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Where to find a pipeline TD position:</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LinkedIn</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VFX/Animation studios websites</a:t>
            </a:r>
            <a:endParaRPr sz="2100">
              <a:latin typeface="Montserrat"/>
              <a:ea typeface="Montserrat"/>
              <a:cs typeface="Montserrat"/>
              <a:sym typeface="Montserrat"/>
            </a:endParaRPr>
          </a:p>
          <a:p>
            <a:pPr indent="-361950" lvl="1" marL="914400" rtl="0" algn="l">
              <a:spcBef>
                <a:spcPts val="0"/>
              </a:spcBef>
              <a:spcAft>
                <a:spcPts val="0"/>
              </a:spcAft>
              <a:buSzPts val="2100"/>
              <a:buFont typeface="Montserrat"/>
              <a:buChar char="○"/>
            </a:pPr>
            <a:r>
              <a:rPr lang="en" sz="2100">
                <a:latin typeface="Montserrat"/>
                <a:ea typeface="Montserrat"/>
                <a:cs typeface="Montserrat"/>
                <a:sym typeface="Montserrat"/>
              </a:rPr>
              <a:t>SIGGRAPH</a:t>
            </a:r>
            <a:endParaRPr sz="2100">
              <a:latin typeface="Montserrat"/>
              <a:ea typeface="Montserrat"/>
              <a:cs typeface="Montserrat"/>
              <a:sym typeface="Montserrat"/>
            </a:endParaRPr>
          </a:p>
        </p:txBody>
      </p:sp>
      <p:sp>
        <p:nvSpPr>
          <p:cNvPr id="180" name="Google Shape;180;p30"/>
          <p:cNvSpPr txBox="1"/>
          <p:nvPr/>
        </p:nvSpPr>
        <p:spPr>
          <a:xfrm>
            <a:off x="98250" y="152475"/>
            <a:ext cx="8964000" cy="723000"/>
          </a:xfrm>
          <a:prstGeom prst="rect">
            <a:avLst/>
          </a:prstGeom>
          <a:solidFill>
            <a:srgbClr val="0F283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Montserrat"/>
                <a:ea typeface="Montserrat"/>
                <a:cs typeface="Montserrat"/>
                <a:sym typeface="Montserrat"/>
              </a:rPr>
              <a:t>Final Words</a:t>
            </a:r>
            <a:endParaRPr b="1" sz="2500">
              <a:solidFill>
                <a:srgbClr val="007A7C"/>
              </a:solidFill>
              <a:latin typeface="Montserrat"/>
              <a:ea typeface="Montserrat"/>
              <a:cs typeface="Montserrat"/>
              <a:sym typeface="Montserrat"/>
            </a:endParaRPr>
          </a:p>
        </p:txBody>
      </p:sp>
      <p:pic>
        <p:nvPicPr>
          <p:cNvPr id="181" name="Google Shape;181;p30"/>
          <p:cNvPicPr preferRelativeResize="0"/>
          <p:nvPr/>
        </p:nvPicPr>
        <p:blipFill>
          <a:blip r:embed="rId4">
            <a:alphaModFix/>
          </a:blip>
          <a:stretch>
            <a:fillRect/>
          </a:stretch>
        </p:blipFill>
        <p:spPr>
          <a:xfrm>
            <a:off x="8118674" y="4486100"/>
            <a:ext cx="768412" cy="3733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A7C"/>
        </a:solidFill>
      </p:bgPr>
    </p:bg>
    <p:spTree>
      <p:nvGrpSpPr>
        <p:cNvPr id="185" name="Shape 185"/>
        <p:cNvGrpSpPr/>
        <p:nvPr/>
      </p:nvGrpSpPr>
      <p:grpSpPr>
        <a:xfrm>
          <a:off x="0" y="0"/>
          <a:ext cx="0" cy="0"/>
          <a:chOff x="0" y="0"/>
          <a:chExt cx="0" cy="0"/>
        </a:xfrm>
      </p:grpSpPr>
      <p:sp>
        <p:nvSpPr>
          <p:cNvPr id="186" name="Google Shape;186;p31"/>
          <p:cNvSpPr txBox="1"/>
          <p:nvPr>
            <p:ph type="ctrTitle"/>
          </p:nvPr>
        </p:nvSpPr>
        <p:spPr>
          <a:xfrm>
            <a:off x="311700" y="67929"/>
            <a:ext cx="8520600" cy="49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600">
                <a:solidFill>
                  <a:schemeClr val="lt2"/>
                </a:solidFill>
              </a:rPr>
              <a:t>A</a:t>
            </a:r>
            <a:r>
              <a:rPr b="1" lang="en" sz="9600">
                <a:solidFill>
                  <a:schemeClr val="lt2"/>
                </a:solidFill>
              </a:rPr>
              <a:t>MA</a:t>
            </a:r>
            <a:endParaRPr b="1" sz="96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ctrTitle"/>
          </p:nvPr>
        </p:nvSpPr>
        <p:spPr>
          <a:xfrm>
            <a:off x="193350" y="55875"/>
            <a:ext cx="9144000" cy="76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4C4C4B"/>
                </a:solidFill>
                <a:latin typeface="Montserrat"/>
                <a:ea typeface="Montserrat"/>
                <a:cs typeface="Montserrat"/>
                <a:sym typeface="Montserrat"/>
              </a:rPr>
              <a:t>Stay Connected </a:t>
            </a:r>
            <a:endParaRPr sz="3600">
              <a:solidFill>
                <a:srgbClr val="535353"/>
              </a:solidFill>
              <a:latin typeface="Montserrat"/>
              <a:ea typeface="Montserrat"/>
              <a:cs typeface="Montserrat"/>
              <a:sym typeface="Montserrat"/>
            </a:endParaRPr>
          </a:p>
        </p:txBody>
      </p:sp>
      <p:sp>
        <p:nvSpPr>
          <p:cNvPr id="192" name="Google Shape;192;p32"/>
          <p:cNvSpPr txBox="1"/>
          <p:nvPr/>
        </p:nvSpPr>
        <p:spPr>
          <a:xfrm>
            <a:off x="48625" y="821175"/>
            <a:ext cx="3721500" cy="1687800"/>
          </a:xfrm>
          <a:prstGeom prst="rect">
            <a:avLst/>
          </a:prstGeom>
          <a:solidFill>
            <a:srgbClr val="77777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8F8F8"/>
              </a:solidFill>
              <a:latin typeface="Montserrat"/>
              <a:ea typeface="Montserrat"/>
              <a:cs typeface="Montserrat"/>
              <a:sym typeface="Montserrat"/>
            </a:endParaRPr>
          </a:p>
        </p:txBody>
      </p:sp>
      <p:sp>
        <p:nvSpPr>
          <p:cNvPr id="193" name="Google Shape;193;p32"/>
          <p:cNvSpPr txBox="1"/>
          <p:nvPr/>
        </p:nvSpPr>
        <p:spPr>
          <a:xfrm>
            <a:off x="4987500" y="929000"/>
            <a:ext cx="3863700" cy="3972000"/>
          </a:xfrm>
          <a:prstGeom prst="rect">
            <a:avLst/>
          </a:prstGeom>
          <a:solidFill>
            <a:srgbClr val="F3F3F3"/>
          </a:solid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Let us know which talk on VFX/Animation you want next!</a:t>
            </a:r>
            <a:endParaRPr sz="1800">
              <a:solidFill>
                <a:srgbClr val="007A7C"/>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Find more resources related to this talk on </a:t>
            </a:r>
            <a:r>
              <a:rPr lang="en" sz="1800" u="sng">
                <a:solidFill>
                  <a:schemeClr val="hlink"/>
                </a:solidFill>
                <a:latin typeface="Montserrat"/>
                <a:ea typeface="Montserrat"/>
                <a:cs typeface="Montserrat"/>
                <a:sym typeface="Montserrat"/>
                <a:hlinkClick r:id="rId3"/>
              </a:rPr>
              <a:t>github.com/WomenWhoCode/WWCodePython</a:t>
            </a:r>
            <a:endParaRPr sz="1800">
              <a:solidFill>
                <a:srgbClr val="007A7C"/>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007A7C"/>
              </a:solidFill>
              <a:latin typeface="Montserrat"/>
              <a:ea typeface="Montserrat"/>
              <a:cs typeface="Montserrat"/>
              <a:sym typeface="Montserrat"/>
            </a:endParaRPr>
          </a:p>
          <a:p>
            <a:pPr indent="-342900" lvl="0" marL="457200" rtl="0" algn="l">
              <a:spcBef>
                <a:spcPts val="0"/>
              </a:spcBef>
              <a:spcAft>
                <a:spcPts val="0"/>
              </a:spcAft>
              <a:buClr>
                <a:srgbClr val="007A7C"/>
              </a:buClr>
              <a:buSzPts val="1800"/>
              <a:buFont typeface="Montserrat"/>
              <a:buChar char="●"/>
            </a:pPr>
            <a:r>
              <a:rPr lang="en" sz="1800">
                <a:solidFill>
                  <a:srgbClr val="007A7C"/>
                </a:solidFill>
                <a:latin typeface="Montserrat"/>
                <a:ea typeface="Montserrat"/>
                <a:cs typeface="Montserrat"/>
                <a:sym typeface="Montserrat"/>
              </a:rPr>
              <a:t>For additional questions, email me at </a:t>
            </a:r>
            <a:r>
              <a:rPr lang="en" sz="1800" u="sng">
                <a:solidFill>
                  <a:schemeClr val="hlink"/>
                </a:solidFill>
                <a:latin typeface="Montserrat"/>
                <a:ea typeface="Montserrat"/>
                <a:cs typeface="Montserrat"/>
                <a:sym typeface="Montserrat"/>
                <a:hlinkClick r:id="rId4"/>
              </a:rPr>
              <a:t>jessica.koubi@gmail.com</a:t>
            </a:r>
            <a:endParaRPr sz="1800">
              <a:solidFill>
                <a:srgbClr val="007A7C"/>
              </a:solidFill>
              <a:latin typeface="Montserrat"/>
              <a:ea typeface="Montserrat"/>
              <a:cs typeface="Montserrat"/>
              <a:sym typeface="Montserrat"/>
            </a:endParaRPr>
          </a:p>
        </p:txBody>
      </p:sp>
      <p:pic>
        <p:nvPicPr>
          <p:cNvPr id="194" name="Google Shape;194;p32"/>
          <p:cNvPicPr preferRelativeResize="0"/>
          <p:nvPr/>
        </p:nvPicPr>
        <p:blipFill>
          <a:blip r:embed="rId5">
            <a:alphaModFix/>
          </a:blip>
          <a:stretch>
            <a:fillRect/>
          </a:stretch>
        </p:blipFill>
        <p:spPr>
          <a:xfrm>
            <a:off x="269550" y="1081399"/>
            <a:ext cx="3783051"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Archana </a:t>
            </a:r>
            <a:endParaRPr/>
          </a:p>
        </p:txBody>
      </p:sp>
      <p:sp>
        <p:nvSpPr>
          <p:cNvPr id="68" name="Google Shape;68;p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I’m Fellow at Women Who Code</a:t>
            </a:r>
            <a:endParaRPr/>
          </a:p>
        </p:txBody>
      </p:sp>
      <p:pic>
        <p:nvPicPr>
          <p:cNvPr id="69" name="Google Shape;69;p15"/>
          <p:cNvPicPr preferRelativeResize="0"/>
          <p:nvPr/>
        </p:nvPicPr>
        <p:blipFill>
          <a:blip r:embed="rId3">
            <a:alphaModFix/>
          </a:blip>
          <a:stretch>
            <a:fillRect/>
          </a:stretch>
        </p:blipFill>
        <p:spPr>
          <a:xfrm>
            <a:off x="5565875" y="979750"/>
            <a:ext cx="2800176" cy="2800176"/>
          </a:xfrm>
          <a:prstGeom prst="rect">
            <a:avLst/>
          </a:prstGeom>
          <a:noFill/>
          <a:ln>
            <a:noFill/>
          </a:ln>
        </p:spPr>
      </p:pic>
      <p:pic>
        <p:nvPicPr>
          <p:cNvPr id="70" name="Google Shape;70;p15"/>
          <p:cNvPicPr preferRelativeResize="0"/>
          <p:nvPr/>
        </p:nvPicPr>
        <p:blipFill>
          <a:blip r:embed="rId4">
            <a:alphaModFix/>
          </a:blip>
          <a:stretch>
            <a:fillRect/>
          </a:stretch>
        </p:blipFill>
        <p:spPr>
          <a:xfrm>
            <a:off x="5565875" y="936975"/>
            <a:ext cx="2876350" cy="287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p:nvPr/>
        </p:nvSpPr>
        <p:spPr>
          <a:xfrm>
            <a:off x="342900" y="483350"/>
            <a:ext cx="5219700" cy="28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MISSION </a:t>
            </a:r>
            <a:endParaRPr sz="48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3000">
                <a:latin typeface="Montserrat"/>
                <a:ea typeface="Montserrat"/>
                <a:cs typeface="Montserrat"/>
                <a:sym typeface="Montserrat"/>
              </a:rPr>
              <a:t>Inspiring women to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rPr lang="en" sz="3000">
                <a:latin typeface="Montserrat"/>
                <a:ea typeface="Montserrat"/>
                <a:cs typeface="Montserrat"/>
                <a:sym typeface="Montserrat"/>
              </a:rPr>
              <a:t>excel in technology </a:t>
            </a:r>
            <a:endParaRPr sz="3000">
              <a:latin typeface="Montserrat"/>
              <a:ea typeface="Montserrat"/>
              <a:cs typeface="Montserrat"/>
              <a:sym typeface="Montserrat"/>
            </a:endParaRPr>
          </a:p>
          <a:p>
            <a:pPr indent="0" lvl="0" marL="0" marR="0" rtl="0" algn="l">
              <a:lnSpc>
                <a:spcPct val="100000"/>
              </a:lnSpc>
              <a:spcBef>
                <a:spcPts val="0"/>
              </a:spcBef>
              <a:spcAft>
                <a:spcPts val="0"/>
              </a:spcAft>
              <a:buNone/>
            </a:pPr>
            <a:r>
              <a:rPr lang="en" sz="3000">
                <a:latin typeface="Montserrat"/>
                <a:ea typeface="Montserrat"/>
                <a:cs typeface="Montserrat"/>
                <a:sym typeface="Montserrat"/>
              </a:rPr>
              <a:t>careers</a:t>
            </a:r>
            <a:r>
              <a:rPr lang="en" sz="3000">
                <a:solidFill>
                  <a:schemeClr val="dk1"/>
                </a:solidFill>
                <a:latin typeface="Montserrat"/>
                <a:ea typeface="Montserrat"/>
                <a:cs typeface="Montserrat"/>
                <a:sym typeface="Montserrat"/>
              </a:rPr>
              <a:t>.</a:t>
            </a:r>
            <a:r>
              <a:rPr b="1" lang="en" sz="3000">
                <a:latin typeface="Montserrat"/>
                <a:ea typeface="Montserrat"/>
                <a:cs typeface="Montserrat"/>
                <a:sym typeface="Montserrat"/>
              </a:rPr>
              <a:t> </a:t>
            </a:r>
            <a:endParaRPr b="1" sz="3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descr="CMC 1663.JPG" id="76" name="Google Shape;76;p16"/>
          <p:cNvPicPr preferRelativeResize="0"/>
          <p:nvPr/>
        </p:nvPicPr>
        <p:blipFill rotWithShape="1">
          <a:blip r:embed="rId3">
            <a:alphaModFix/>
          </a:blip>
          <a:srcRect b="25743" l="24925" r="29715" t="23055"/>
          <a:stretch/>
        </p:blipFill>
        <p:spPr>
          <a:xfrm>
            <a:off x="6123825" y="0"/>
            <a:ext cx="3037548" cy="5143500"/>
          </a:xfrm>
          <a:prstGeom prst="rect">
            <a:avLst/>
          </a:prstGeom>
          <a:noFill/>
          <a:ln>
            <a:noFill/>
          </a:ln>
        </p:spPr>
      </p:pic>
      <p:pic>
        <p:nvPicPr>
          <p:cNvPr id="77" name="Google Shape;77;p16"/>
          <p:cNvPicPr preferRelativeResize="0"/>
          <p:nvPr/>
        </p:nvPicPr>
        <p:blipFill>
          <a:blip r:embed="rId4">
            <a:alphaModFix/>
          </a:blip>
          <a:stretch>
            <a:fillRect/>
          </a:stretch>
        </p:blipFill>
        <p:spPr>
          <a:xfrm>
            <a:off x="2364274" y="4421100"/>
            <a:ext cx="768412" cy="3733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241325" y="420244"/>
            <a:ext cx="4871700" cy="3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07A7C"/>
                </a:solidFill>
                <a:latin typeface="Montserrat"/>
                <a:ea typeface="Montserrat"/>
                <a:cs typeface="Montserrat"/>
                <a:sym typeface="Montserrat"/>
              </a:rPr>
              <a:t>OUR VISION</a:t>
            </a:r>
            <a:endParaRPr sz="48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2500">
                <a:latin typeface="Montserrat"/>
                <a:ea typeface="Montserrat"/>
                <a:cs typeface="Montserrat"/>
                <a:sym typeface="Montserrat"/>
              </a:rPr>
              <a:t>A world where diverse women are better represented as engineers and leaders in technology.</a:t>
            </a:r>
            <a:endParaRPr sz="2500">
              <a:latin typeface="Montserrat"/>
              <a:ea typeface="Montserrat"/>
              <a:cs typeface="Montserrat"/>
              <a:sym typeface="Montserrat"/>
            </a:endParaRPr>
          </a:p>
          <a:p>
            <a:pPr indent="0" lvl="0" marL="0" rtl="0" algn="l">
              <a:spcBef>
                <a:spcPts val="0"/>
              </a:spcBef>
              <a:spcAft>
                <a:spcPts val="0"/>
              </a:spcAft>
              <a:buNone/>
            </a:pPr>
            <a:r>
              <a:t/>
            </a:r>
            <a:endParaRPr b="1" sz="3000">
              <a:solidFill>
                <a:srgbClr val="777777"/>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2364274" y="4268700"/>
            <a:ext cx="768412" cy="373331"/>
          </a:xfrm>
          <a:prstGeom prst="rect">
            <a:avLst/>
          </a:prstGeom>
          <a:noFill/>
          <a:ln>
            <a:noFill/>
          </a:ln>
        </p:spPr>
      </p:pic>
      <p:pic>
        <p:nvPicPr>
          <p:cNvPr id="84" name="Google Shape;84;p17"/>
          <p:cNvPicPr preferRelativeResize="0"/>
          <p:nvPr/>
        </p:nvPicPr>
        <p:blipFill rotWithShape="1">
          <a:blip r:embed="rId4">
            <a:alphaModFix/>
          </a:blip>
          <a:srcRect b="0" l="22649" r="33985" t="0"/>
          <a:stretch/>
        </p:blipFill>
        <p:spPr>
          <a:xfrm flipH="1">
            <a:off x="6091328" y="0"/>
            <a:ext cx="3072897"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241325" y="420244"/>
            <a:ext cx="4871700" cy="3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07A7C"/>
                </a:solidFill>
                <a:latin typeface="Montserrat"/>
                <a:ea typeface="Montserrat"/>
                <a:cs typeface="Montserrat"/>
                <a:sym typeface="Montserrat"/>
              </a:rPr>
              <a:t>OUR TARGET</a:t>
            </a:r>
            <a:endParaRPr sz="4800">
              <a:solidFill>
                <a:srgbClr val="007A7C"/>
              </a:solidFill>
              <a:latin typeface="Montserrat"/>
              <a:ea typeface="Montserrat"/>
              <a:cs typeface="Montserrat"/>
              <a:sym typeface="Montserrat"/>
            </a:endParaRPr>
          </a:p>
          <a:p>
            <a:pPr indent="0" lvl="0" marL="0" rtl="0" algn="l">
              <a:spcBef>
                <a:spcPts val="0"/>
              </a:spcBef>
              <a:spcAft>
                <a:spcPts val="0"/>
              </a:spcAft>
              <a:buNone/>
            </a:pPr>
            <a:r>
              <a:rPr lang="en" sz="2500">
                <a:latin typeface="Montserrat"/>
                <a:ea typeface="Montserrat"/>
                <a:cs typeface="Montserrat"/>
                <a:sym typeface="Montserrat"/>
              </a:rPr>
              <a:t>Engineers with two or more years of experience looking for support and resources to strengthen their influence and levelup in their careers.</a:t>
            </a:r>
            <a:endParaRPr sz="2500">
              <a:latin typeface="Montserrat"/>
              <a:ea typeface="Montserrat"/>
              <a:cs typeface="Montserrat"/>
              <a:sym typeface="Montserrat"/>
            </a:endParaRPr>
          </a:p>
          <a:p>
            <a:pPr indent="0" lvl="0" marL="0" rtl="0" algn="l">
              <a:spcBef>
                <a:spcPts val="0"/>
              </a:spcBef>
              <a:spcAft>
                <a:spcPts val="0"/>
              </a:spcAft>
              <a:buNone/>
            </a:pPr>
            <a:r>
              <a:t/>
            </a:r>
            <a:endParaRPr b="1" sz="3000">
              <a:solidFill>
                <a:srgbClr val="777777"/>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6198818" y="0"/>
            <a:ext cx="2945182" cy="5143500"/>
          </a:xfrm>
          <a:prstGeom prst="rect">
            <a:avLst/>
          </a:prstGeom>
          <a:noFill/>
          <a:ln>
            <a:noFill/>
          </a:ln>
        </p:spPr>
      </p:pic>
      <p:pic>
        <p:nvPicPr>
          <p:cNvPr id="91" name="Google Shape;91;p18"/>
          <p:cNvPicPr preferRelativeResize="0"/>
          <p:nvPr/>
        </p:nvPicPr>
        <p:blipFill>
          <a:blip r:embed="rId4">
            <a:alphaModFix/>
          </a:blip>
          <a:stretch>
            <a:fillRect/>
          </a:stretch>
        </p:blipFill>
        <p:spPr>
          <a:xfrm>
            <a:off x="2364274" y="4268700"/>
            <a:ext cx="768412" cy="3733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4009213" y="4468106"/>
            <a:ext cx="844189" cy="410147"/>
          </a:xfrm>
          <a:prstGeom prst="rect">
            <a:avLst/>
          </a:prstGeom>
          <a:noFill/>
          <a:ln>
            <a:noFill/>
          </a:ln>
        </p:spPr>
      </p:pic>
      <p:sp>
        <p:nvSpPr>
          <p:cNvPr id="97" name="Google Shape;97;p19"/>
          <p:cNvSpPr txBox="1"/>
          <p:nvPr/>
        </p:nvSpPr>
        <p:spPr>
          <a:xfrm>
            <a:off x="345380" y="699461"/>
            <a:ext cx="8531400" cy="3699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2400"/>
              </a:spcBef>
              <a:spcAft>
                <a:spcPts val="0"/>
              </a:spcAft>
              <a:buNone/>
            </a:pPr>
            <a:r>
              <a:rPr b="1" lang="en">
                <a:solidFill>
                  <a:srgbClr val="007A7B"/>
                </a:solidFill>
                <a:latin typeface="Hind"/>
                <a:ea typeface="Hind"/>
                <a:cs typeface="Hind"/>
                <a:sym typeface="Hind"/>
              </a:rPr>
              <a:t>WWCode is an inclusive community</a:t>
            </a:r>
            <a:r>
              <a:rPr lang="en">
                <a:solidFill>
                  <a:srgbClr val="333333"/>
                </a:solidFill>
                <a:latin typeface="Hind"/>
                <a:ea typeface="Hind"/>
                <a:cs typeface="Hind"/>
                <a:sym typeface="Hind"/>
              </a:rPr>
              <a:t>, dedicated to providing an empowering experience for everyone who participates in or supports our community, regardless of gender, gender identity and expression, sexual orientation, ability, physical appearance, body size, race, ethnicity, age, religion, socioeconomic status</a:t>
            </a:r>
            <a:r>
              <a:rPr lang="en">
                <a:solidFill>
                  <a:schemeClr val="dk1"/>
                </a:solidFill>
                <a:latin typeface="Hind"/>
                <a:ea typeface="Hind"/>
                <a:cs typeface="Hind"/>
                <a:sym typeface="Hind"/>
              </a:rPr>
              <a:t>, caste, creed, political affiliation, or preferred programming language(s). </a:t>
            </a:r>
            <a:endParaRPr>
              <a:solidFill>
                <a:schemeClr val="dk1"/>
              </a:solidFill>
              <a:latin typeface="Hind"/>
              <a:ea typeface="Hind"/>
              <a:cs typeface="Hind"/>
              <a:sym typeface="Hind"/>
            </a:endParaRPr>
          </a:p>
          <a:p>
            <a:pPr indent="0" lvl="0" marL="0" rtl="0" algn="ctr">
              <a:lnSpc>
                <a:spcPct val="120000"/>
              </a:lnSpc>
              <a:spcBef>
                <a:spcPts val="2400"/>
              </a:spcBef>
              <a:spcAft>
                <a:spcPts val="0"/>
              </a:spcAft>
              <a:buNone/>
            </a:pPr>
            <a:r>
              <a:rPr lang="en">
                <a:solidFill>
                  <a:schemeClr val="dk1"/>
                </a:solidFill>
                <a:latin typeface="Hind"/>
                <a:ea typeface="Hind"/>
                <a:cs typeface="Hind"/>
                <a:sym typeface="Hind"/>
              </a:rPr>
              <a:t>Our events are intended to inspire women to excel in technology careers, and anyone who is there for this purpose is welcome. W</a:t>
            </a:r>
            <a:r>
              <a:rPr lang="en">
                <a:solidFill>
                  <a:srgbClr val="333333"/>
                </a:solidFill>
                <a:latin typeface="Hind"/>
                <a:ea typeface="Hind"/>
                <a:cs typeface="Hind"/>
                <a:sym typeface="Hind"/>
              </a:rPr>
              <a:t>e do not tolerate harassment of members in any form. Our </a:t>
            </a:r>
            <a:r>
              <a:rPr b="1" lang="en">
                <a:solidFill>
                  <a:srgbClr val="007A7C"/>
                </a:solidFill>
                <a:uFill>
                  <a:noFill/>
                </a:uFill>
                <a:latin typeface="Hind"/>
                <a:ea typeface="Hind"/>
                <a:cs typeface="Hind"/>
                <a:sym typeface="Hind"/>
                <a:hlinkClick r:id="rId4">
                  <a:extLst>
                    <a:ext uri="{A12FA001-AC4F-418D-AE19-62706E023703}">
                      <ahyp:hlinkClr val="tx"/>
                    </a:ext>
                  </a:extLst>
                </a:hlinkClick>
              </a:rPr>
              <a:t>Code of Conduct</a:t>
            </a:r>
            <a:r>
              <a:rPr b="1" lang="en">
                <a:solidFill>
                  <a:srgbClr val="007A7C"/>
                </a:solidFill>
                <a:latin typeface="Hind"/>
                <a:ea typeface="Hind"/>
                <a:cs typeface="Hind"/>
                <a:sym typeface="Hind"/>
              </a:rPr>
              <a:t> </a:t>
            </a:r>
            <a:r>
              <a:rPr lang="en">
                <a:solidFill>
                  <a:srgbClr val="333333"/>
                </a:solidFill>
                <a:latin typeface="Hind"/>
                <a:ea typeface="Hind"/>
                <a:cs typeface="Hind"/>
                <a:sym typeface="Hind"/>
              </a:rPr>
              <a:t>applies to all WWCode events and online communities. </a:t>
            </a:r>
            <a:endParaRPr>
              <a:solidFill>
                <a:srgbClr val="333333"/>
              </a:solidFill>
              <a:latin typeface="Hind"/>
              <a:ea typeface="Hind"/>
              <a:cs typeface="Hind"/>
              <a:sym typeface="Hind"/>
            </a:endParaRPr>
          </a:p>
          <a:p>
            <a:pPr indent="0" lvl="0" marL="0" rtl="0" algn="ctr">
              <a:lnSpc>
                <a:spcPct val="120000"/>
              </a:lnSpc>
              <a:spcBef>
                <a:spcPts val="2400"/>
              </a:spcBef>
              <a:spcAft>
                <a:spcPts val="1200"/>
              </a:spcAft>
              <a:buNone/>
            </a:pPr>
            <a:r>
              <a:rPr lang="en">
                <a:solidFill>
                  <a:srgbClr val="2E3E48"/>
                </a:solidFill>
                <a:latin typeface="Hind"/>
                <a:ea typeface="Hind"/>
                <a:cs typeface="Hind"/>
                <a:sym typeface="Hind"/>
              </a:rPr>
              <a:t>Read the full version and access our incident report form at </a:t>
            </a:r>
            <a:r>
              <a:rPr b="1" lang="en" u="sng">
                <a:solidFill>
                  <a:srgbClr val="007A7C"/>
                </a:solidFill>
                <a:latin typeface="Hind"/>
                <a:ea typeface="Hind"/>
                <a:cs typeface="Hind"/>
                <a:sym typeface="Hind"/>
                <a:hlinkClick r:id="rId5">
                  <a:extLst>
                    <a:ext uri="{A12FA001-AC4F-418D-AE19-62706E023703}">
                      <ahyp:hlinkClr val="tx"/>
                    </a:ext>
                  </a:extLst>
                </a:hlinkClick>
              </a:rPr>
              <a:t>womenwhocode.com/codeofconduct</a:t>
            </a:r>
            <a:r>
              <a:rPr lang="en">
                <a:solidFill>
                  <a:srgbClr val="2E3E48"/>
                </a:solidFill>
                <a:latin typeface="Hind"/>
                <a:ea typeface="Hind"/>
                <a:cs typeface="Hind"/>
                <a:sym typeface="Hind"/>
              </a:rPr>
              <a:t> </a:t>
            </a:r>
            <a:endParaRPr>
              <a:solidFill>
                <a:srgbClr val="2E3E48"/>
              </a:solidFill>
              <a:latin typeface="Hind"/>
              <a:ea typeface="Hind"/>
              <a:cs typeface="Hind"/>
              <a:sym typeface="Hind"/>
            </a:endParaRPr>
          </a:p>
        </p:txBody>
      </p:sp>
      <p:sp>
        <p:nvSpPr>
          <p:cNvPr id="98" name="Google Shape;98;p19"/>
          <p:cNvSpPr txBox="1"/>
          <p:nvPr/>
        </p:nvSpPr>
        <p:spPr>
          <a:xfrm>
            <a:off x="-12" y="147150"/>
            <a:ext cx="9144000" cy="90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500">
                <a:solidFill>
                  <a:srgbClr val="4C4C4B"/>
                </a:solidFill>
                <a:latin typeface="Montserrat"/>
                <a:ea typeface="Montserrat"/>
                <a:cs typeface="Montserrat"/>
                <a:sym typeface="Montserrat"/>
              </a:rPr>
              <a:t>CODE OF CONDUCT</a:t>
            </a:r>
            <a:endParaRPr b="1" sz="3500">
              <a:solidFill>
                <a:srgbClr val="4C4C4B"/>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ctrTitle"/>
          </p:nvPr>
        </p:nvSpPr>
        <p:spPr>
          <a:xfrm>
            <a:off x="129625" y="116106"/>
            <a:ext cx="4406700" cy="3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7A7C"/>
                </a:solidFill>
                <a:latin typeface="Montserrat"/>
                <a:ea typeface="Montserrat"/>
                <a:cs typeface="Montserrat"/>
                <a:sym typeface="Montserrat"/>
              </a:rPr>
              <a:t>250</a:t>
            </a:r>
            <a:r>
              <a:rPr b="0" lang="en" sz="6000">
                <a:solidFill>
                  <a:srgbClr val="007A7C"/>
                </a:solidFill>
                <a:latin typeface="Montserrat"/>
                <a:ea typeface="Montserrat"/>
                <a:cs typeface="Montserrat"/>
                <a:sym typeface="Montserrat"/>
              </a:rPr>
              <a:t>,000</a:t>
            </a:r>
            <a:endParaRPr b="0" sz="6000">
              <a:solidFill>
                <a:srgbClr val="007A7C"/>
              </a:solidFill>
              <a:latin typeface="Montserrat"/>
              <a:ea typeface="Montserrat"/>
              <a:cs typeface="Montserrat"/>
              <a:sym typeface="Montserrat"/>
            </a:endParaRPr>
          </a:p>
          <a:p>
            <a:pPr indent="0" lvl="0" marL="0" rtl="0" algn="l">
              <a:spcBef>
                <a:spcPts val="0"/>
              </a:spcBef>
              <a:spcAft>
                <a:spcPts val="0"/>
              </a:spcAft>
              <a:buNone/>
            </a:pPr>
            <a:r>
              <a:rPr b="0" lang="en" sz="3600">
                <a:solidFill>
                  <a:srgbClr val="000000"/>
                </a:solidFill>
                <a:latin typeface="Montserrat"/>
                <a:ea typeface="Montserrat"/>
                <a:cs typeface="Montserrat"/>
                <a:sym typeface="Montserrat"/>
              </a:rPr>
              <a:t>Members</a:t>
            </a:r>
            <a:endParaRPr b="0" sz="36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b="0" sz="3600">
              <a:solidFill>
                <a:srgbClr val="535353"/>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70 networks in 20 countries</a:t>
            </a:r>
            <a:endParaRPr sz="22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Members in 122+ countries</a:t>
            </a:r>
            <a:endParaRPr sz="22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14K+ events</a:t>
            </a:r>
            <a:endParaRPr sz="22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$1025 daily Conference tickets</a:t>
            </a:r>
            <a:endParaRPr sz="2200">
              <a:solidFill>
                <a:srgbClr val="00000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200">
                <a:latin typeface="Montserrat"/>
                <a:ea typeface="Montserrat"/>
                <a:cs typeface="Montserrat"/>
                <a:sym typeface="Montserrat"/>
              </a:rPr>
              <a:t>$2M Scholarships</a:t>
            </a:r>
            <a:endParaRPr sz="22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Access to </a:t>
            </a:r>
            <a:r>
              <a:rPr lang="en" sz="2200" u="sng">
                <a:solidFill>
                  <a:schemeClr val="hlink"/>
                </a:solidFill>
                <a:latin typeface="Montserrat"/>
                <a:ea typeface="Montserrat"/>
                <a:cs typeface="Montserrat"/>
                <a:sym typeface="Montserrat"/>
                <a:hlinkClick r:id="rId3"/>
              </a:rPr>
              <a:t>jobs</a:t>
            </a:r>
            <a:r>
              <a:rPr lang="en" sz="2200">
                <a:solidFill>
                  <a:srgbClr val="000000"/>
                </a:solidFill>
                <a:latin typeface="Montserrat"/>
                <a:ea typeface="Montserrat"/>
                <a:cs typeface="Montserrat"/>
                <a:sym typeface="Montserrat"/>
              </a:rPr>
              <a:t> + </a:t>
            </a:r>
            <a:r>
              <a:rPr lang="en" sz="2200" u="sng">
                <a:solidFill>
                  <a:schemeClr val="hlink"/>
                </a:solidFill>
                <a:latin typeface="Montserrat"/>
                <a:ea typeface="Montserrat"/>
                <a:cs typeface="Montserrat"/>
                <a:sym typeface="Montserrat"/>
                <a:hlinkClick r:id="rId4"/>
              </a:rPr>
              <a:t>resources</a:t>
            </a:r>
            <a:endParaRPr sz="22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2200">
                <a:solidFill>
                  <a:srgbClr val="000000"/>
                </a:solidFill>
                <a:latin typeface="Montserrat"/>
                <a:ea typeface="Montserrat"/>
                <a:cs typeface="Montserrat"/>
                <a:sym typeface="Montserrat"/>
              </a:rPr>
              <a:t>Infinite connections</a:t>
            </a:r>
            <a:endParaRPr sz="6000">
              <a:solidFill>
                <a:srgbClr val="007A7C"/>
              </a:solidFill>
              <a:latin typeface="Montserrat"/>
              <a:ea typeface="Montserrat"/>
              <a:cs typeface="Montserrat"/>
              <a:sym typeface="Montserrat"/>
            </a:endParaRPr>
          </a:p>
          <a:p>
            <a:pPr indent="0" lvl="0" marL="0" rtl="0" algn="ctr">
              <a:spcBef>
                <a:spcPts val="0"/>
              </a:spcBef>
              <a:spcAft>
                <a:spcPts val="0"/>
              </a:spcAft>
              <a:buNone/>
            </a:pPr>
            <a:r>
              <a:t/>
            </a:r>
            <a:endParaRPr b="0"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b="0"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b="0" sz="3600">
              <a:solidFill>
                <a:srgbClr val="535353"/>
              </a:solidFill>
              <a:latin typeface="Montserrat"/>
              <a:ea typeface="Montserrat"/>
              <a:cs typeface="Montserrat"/>
              <a:sym typeface="Montserrat"/>
            </a:endParaRPr>
          </a:p>
          <a:p>
            <a:pPr indent="0" lvl="0" marL="0" rtl="0" algn="ctr">
              <a:spcBef>
                <a:spcPts val="0"/>
              </a:spcBef>
              <a:spcAft>
                <a:spcPts val="0"/>
              </a:spcAft>
              <a:buNone/>
            </a:pPr>
            <a:r>
              <a:t/>
            </a:r>
            <a:endParaRPr b="0" sz="3600">
              <a:solidFill>
                <a:srgbClr val="535353"/>
              </a:solidFill>
              <a:latin typeface="Montserrat"/>
              <a:ea typeface="Montserrat"/>
              <a:cs typeface="Montserrat"/>
              <a:sym typeface="Montserrat"/>
            </a:endParaRPr>
          </a:p>
        </p:txBody>
      </p:sp>
      <p:pic>
        <p:nvPicPr>
          <p:cNvPr id="104" name="Google Shape;104;p20"/>
          <p:cNvPicPr preferRelativeResize="0"/>
          <p:nvPr/>
        </p:nvPicPr>
        <p:blipFill>
          <a:blip r:embed="rId5">
            <a:alphaModFix/>
          </a:blip>
          <a:stretch>
            <a:fillRect/>
          </a:stretch>
        </p:blipFill>
        <p:spPr>
          <a:xfrm>
            <a:off x="3725799" y="4661775"/>
            <a:ext cx="576309" cy="279998"/>
          </a:xfrm>
          <a:prstGeom prst="rect">
            <a:avLst/>
          </a:prstGeom>
          <a:noFill/>
          <a:ln>
            <a:noFill/>
          </a:ln>
        </p:spPr>
      </p:pic>
      <p:pic>
        <p:nvPicPr>
          <p:cNvPr descr="16087770332_3bddb1d302_c.jpg" id="105" name="Google Shape;105;p20"/>
          <p:cNvPicPr preferRelativeResize="0"/>
          <p:nvPr/>
        </p:nvPicPr>
        <p:blipFill rotWithShape="1">
          <a:blip r:embed="rId6">
            <a:alphaModFix/>
          </a:blip>
          <a:srcRect b="0" l="22455" r="26451" t="0"/>
          <a:stretch/>
        </p:blipFill>
        <p:spPr>
          <a:xfrm>
            <a:off x="4583475" y="0"/>
            <a:ext cx="463672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p:nvPr/>
        </p:nvSpPr>
        <p:spPr>
          <a:xfrm>
            <a:off x="266700" y="419663"/>
            <a:ext cx="4683600" cy="166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4800">
                <a:solidFill>
                  <a:srgbClr val="007A7C"/>
                </a:solidFill>
                <a:latin typeface="Montserrat"/>
                <a:ea typeface="Montserrat"/>
                <a:cs typeface="Montserrat"/>
                <a:sym typeface="Montserrat"/>
              </a:rPr>
              <a:t>OUR MOVEMENT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400">
              <a:solidFill>
                <a:srgbClr val="007A7C"/>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2500">
                <a:latin typeface="Montserrat"/>
                <a:ea typeface="Montserrat"/>
                <a:cs typeface="Montserrat"/>
                <a:sym typeface="Montserrat"/>
              </a:rPr>
              <a:t>As the world changes, we can be a connecting force that creates a sense of belonging while the world is being asked to isolate. </a:t>
            </a:r>
            <a:endParaRPr b="1" sz="2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600">
              <a:solidFill>
                <a:srgbClr val="007A7C"/>
              </a:solidFill>
              <a:latin typeface="Montserrat"/>
              <a:ea typeface="Montserrat"/>
              <a:cs typeface="Montserrat"/>
              <a:sym typeface="Montserrat"/>
            </a:endParaRPr>
          </a:p>
        </p:txBody>
      </p:sp>
      <p:pic>
        <p:nvPicPr>
          <p:cNvPr id="112" name="Google Shape;112;p21"/>
          <p:cNvPicPr preferRelativeResize="0"/>
          <p:nvPr/>
        </p:nvPicPr>
        <p:blipFill rotWithShape="1">
          <a:blip r:embed="rId3">
            <a:alphaModFix/>
          </a:blip>
          <a:srcRect b="14639" l="5240" r="10092" t="20005"/>
          <a:stretch/>
        </p:blipFill>
        <p:spPr>
          <a:xfrm>
            <a:off x="5232350" y="0"/>
            <a:ext cx="3783301" cy="5143501"/>
          </a:xfrm>
          <a:prstGeom prst="rect">
            <a:avLst/>
          </a:prstGeom>
          <a:noFill/>
          <a:ln>
            <a:noFill/>
          </a:ln>
        </p:spPr>
      </p:pic>
      <p:pic>
        <p:nvPicPr>
          <p:cNvPr id="113" name="Google Shape;113;p21"/>
          <p:cNvPicPr preferRelativeResize="0"/>
          <p:nvPr/>
        </p:nvPicPr>
        <p:blipFill>
          <a:blip r:embed="rId4">
            <a:alphaModFix/>
          </a:blip>
          <a:stretch>
            <a:fillRect/>
          </a:stretch>
        </p:blipFill>
        <p:spPr>
          <a:xfrm>
            <a:off x="2364274" y="4497300"/>
            <a:ext cx="576309" cy="279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p:nvPr/>
        </p:nvSpPr>
        <p:spPr>
          <a:xfrm>
            <a:off x="4591350" y="-31162"/>
            <a:ext cx="4533300" cy="5205900"/>
          </a:xfrm>
          <a:prstGeom prst="rect">
            <a:avLst/>
          </a:prstGeom>
          <a:solidFill>
            <a:srgbClr val="007A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 I’m Jessica </a:t>
            </a:r>
            <a:endParaRPr/>
          </a:p>
        </p:txBody>
      </p:sp>
      <p:sp>
        <p:nvSpPr>
          <p:cNvPr id="120" name="Google Shape;120;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I’m a</a:t>
            </a:r>
            <a:endParaRPr/>
          </a:p>
          <a:p>
            <a:pPr indent="0" lvl="0" marL="0" rtl="0" algn="ctr">
              <a:spcBef>
                <a:spcPts val="0"/>
              </a:spcBef>
              <a:spcAft>
                <a:spcPts val="0"/>
              </a:spcAft>
              <a:buNone/>
            </a:pPr>
            <a:r>
              <a:rPr lang="en"/>
              <a:t>Pipeline Technical Director</a:t>
            </a:r>
            <a:endParaRPr/>
          </a:p>
        </p:txBody>
      </p:sp>
      <p:pic>
        <p:nvPicPr>
          <p:cNvPr id="121" name="Google Shape;121;p22"/>
          <p:cNvPicPr preferRelativeResize="0"/>
          <p:nvPr/>
        </p:nvPicPr>
        <p:blipFill>
          <a:blip r:embed="rId3">
            <a:alphaModFix/>
          </a:blip>
          <a:stretch>
            <a:fillRect/>
          </a:stretch>
        </p:blipFill>
        <p:spPr>
          <a:xfrm>
            <a:off x="5565875" y="979750"/>
            <a:ext cx="2800176" cy="2800176"/>
          </a:xfrm>
          <a:prstGeom prst="rect">
            <a:avLst/>
          </a:prstGeom>
          <a:noFill/>
          <a:ln>
            <a:noFill/>
          </a:ln>
        </p:spPr>
      </p:pic>
      <p:sp>
        <p:nvSpPr>
          <p:cNvPr id="122" name="Google Shape;122;p22"/>
          <p:cNvSpPr txBox="1"/>
          <p:nvPr/>
        </p:nvSpPr>
        <p:spPr>
          <a:xfrm>
            <a:off x="0" y="4239600"/>
            <a:ext cx="459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solidFill>
                  <a:schemeClr val="hlink"/>
                </a:solidFill>
                <a:latin typeface="Montserrat"/>
                <a:ea typeface="Montserrat"/>
                <a:cs typeface="Montserrat"/>
                <a:sym typeface="Montserrat"/>
                <a:hlinkClick r:id="rId4"/>
              </a:rPr>
              <a:t>linkedin.com/in/</a:t>
            </a:r>
            <a:r>
              <a:rPr lang="en" sz="1700" u="sng">
                <a:solidFill>
                  <a:schemeClr val="hlink"/>
                </a:solidFill>
                <a:hlinkClick r:id="rId5"/>
              </a:rPr>
              <a:t>jessicakoubi</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